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 lvl="0">
      <a:defRPr lang="es-MX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D0717C94-52BB-47D6-B441-D5BB89F520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68"/>
            <a:ext cx="12192000" cy="685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8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8D1AD-B564-4646-B889-5CF77F022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81E43C-BEE2-4D02-B33E-70DA2100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D19115-94BE-45A8-A6FE-9085FF27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018C51-3F89-4909-AA84-C6321AE9D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D9FCAD-7799-4126-BEB2-63C5497ED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710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0CBCE4-6148-45FA-A59F-36B69A3B3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82F3D8-25F6-4317-8B04-2449F672E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74DEFA-EDAA-48AA-AB0C-1DE860C4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38EF14-A4F6-446F-B902-6F5CF838D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4A9D4D-0C66-462D-B240-A9B9A67C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131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6C673-BFE9-4C7D-BB52-2A26BB21C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663D75-7574-4A3C-8EB4-82AB8F14A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CA2471-6677-46BA-B995-C3136A0D2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CF918-F9D1-417F-A15D-57B026D5933D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FB0D6E-C8CF-496C-AE09-77C632131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44BECF-91C5-42E3-9472-1B389F0A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7D112-A4C5-43DB-8D48-8C2E57ABAAE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9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3635653D-D82C-4A88-835A-98FD06450C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5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DA2C8-1E7E-46EA-8C4A-34F09D782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FA4DA3-A87B-4317-B09E-F8D628237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DC7738-8ADC-4F77-8087-9C7707425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FC72F5-0406-4061-A1BC-9935EBA2E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740DF4-CB72-4A7A-B6FE-E1C2F06D9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99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F08718-262D-405B-BBFC-18002C27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57DD3D-0179-4F28-B152-F18FB9EB1F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586B-5EBE-4BFB-851B-1C830677B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03D217-6AA8-45B4-B4F5-B07E7D700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AD299A-CD2F-4D2F-AFE6-E9307959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FC83F6-6A4B-4E10-BC97-3F9B4AF6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11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D17E3-B666-4FB9-AB98-589D8FF06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E317D4-8BA4-4A81-B167-2CAFC694E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6A7244-9305-41A2-B624-1059AF11B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31633B-2CD5-4390-B460-6F6F8AEF7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6735B9-42D3-461B-96DA-5898B27381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E188E4-74A1-4F8E-B86B-DB2E4BB79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0139EF-0E04-4807-B53C-74A6040A1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523B7F-0ADB-4A35-A6A5-8ED68F9B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884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49BC1-14BB-4056-8609-23DD726EB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29F593-2652-43D2-AEF1-A40FC859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A3D478-4C31-4F62-8D58-71CFC3B3F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773B94-C0B7-419B-83F2-BAB49B23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58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D57A62-8488-428B-AED1-5A3894D1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1A6E05-49A8-4DDB-95D9-3FE8D9B8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5D7578-A640-44D1-885F-E8612443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826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C7052-9CE6-434A-90C7-6763D9430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2131A7-3C9A-4AD5-96D7-13F935747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488AB5-FF78-43BB-9653-2D2CB9BDB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417ECE-4EB0-45A6-B17C-B266EFCFF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EF79BA-9860-488E-B848-4287A7D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5A1814-D715-415B-81B1-CE5871F75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3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F0B81-EB34-4D29-B365-2ABCE1218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BAFCF8-02E4-4F4F-A5C1-0AA2DCA37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9ED4E5-4D83-4F25-B6A5-9583BEBB4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698593-F15C-4451-8053-98FCF47F0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981A60-74CD-4FD3-8FD5-EC5F50FD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DAE33D-3407-469A-9E1F-925225E9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519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461915-D0A7-4536-9382-553FD187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0D03F9-F4EA-4E01-92E4-B87ED4369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18CC58-11B4-482A-9648-6EAEDAE13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44648-2359-4C78-A7C1-057F3C90C71E}" type="datetimeFigureOut">
              <a:rPr lang="es-MX" smtClean="0"/>
              <a:pPr/>
              <a:t>16/12/2019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3242CB-DF7E-482B-ABC3-D32C925AA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2CE9CF-BC6D-48FF-9D09-AF2CE3026B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B456-58FD-4301-847C-478B3DFE5EC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898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8229600" y="197336"/>
            <a:ext cx="3291280" cy="3458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6358597" y="3506371"/>
            <a:ext cx="51622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ENTREGA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DE DIPLOMA DE HONOR 2019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PARA LOS MEJORES OPERADORES.</a:t>
            </a: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/>
          <p:nvPr/>
        </p:nvCxnSpPr>
        <p:spPr>
          <a:xfrm>
            <a:off x="5781822" y="6091311"/>
            <a:ext cx="6189784" cy="0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10" y="1690707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01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534571" y="211403"/>
            <a:ext cx="2348745" cy="246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722689" y="4392634"/>
            <a:ext cx="2816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BLOQUE 5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>
            <a:cxnSpLocks/>
          </p:cNvCxnSpPr>
          <p:nvPr/>
        </p:nvCxnSpPr>
        <p:spPr>
          <a:xfrm flipV="1">
            <a:off x="5767754" y="6091311"/>
            <a:ext cx="6203852" cy="28135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10" y="1597303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09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C5184C7-84EA-486D-8468-87C7243342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0" y="5972731"/>
            <a:ext cx="842432" cy="88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1ACF27F9-ADF1-4B8A-A5AC-C2A594135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667" y="2131783"/>
            <a:ext cx="2899882" cy="173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459697"/>
              </p:ext>
            </p:extLst>
          </p:nvPr>
        </p:nvGraphicFramePr>
        <p:xfrm>
          <a:off x="1035815" y="54584"/>
          <a:ext cx="7507684" cy="6363901"/>
        </p:xfrm>
        <a:graphic>
          <a:graphicData uri="http://schemas.openxmlformats.org/drawingml/2006/table">
            <a:tbl>
              <a:tblPr/>
              <a:tblGrid>
                <a:gridCol w="453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Empresa</a:t>
                      </a:r>
                      <a:endParaRPr lang="es-MX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Nombres Operador (es)</a:t>
                      </a:r>
                      <a:endParaRPr lang="es-MX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295"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Autotransportes </a:t>
                      </a:r>
                      <a:r>
                        <a:rPr lang="es-MX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Alanis</a:t>
                      </a:r>
                      <a:r>
                        <a:rPr lang="es-MX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S.A. de C.V.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Martin Hernández Torres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Raymundo Celaya Torres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Moisés Torres Sánchez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 Avel Ramírez Mejía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Pedro Ochoa Uresti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Cecilio Contreras Muñoz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Arturo Alvarado Cavazos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 Dolores Oviedo Alvarado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29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Eduardo Esquivel Castillo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Ramiro Esquivel Villareal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Constantino Martínez Reynaga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295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Líneas 1. de Mayo, S.A. de C.V.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Rodolfo Flores Galván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Arnulfo de Jesús Duque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Luis Cortéz Garza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Javier Isaías González Ortiz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5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Moisés Galaviz García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5" marR="2845" marT="28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Autotransportes Generales de Carga Tamez, S.A. de C.V.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Fidencio Moreno Martínez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081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Fletes Marroquín, S.A. de C.V.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Alejandro Pravia Gómez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0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Eduardo Javier Vázquez Martínez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0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Alfredo Ortiz Flores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0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Jesús Beltrán Garza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08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GS Autotransportes, S.A. de C.V.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Luis Figueroa Fernández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0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Marcelino Díaz Vázquez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60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Daniel Mejía Martínez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" marR="3657" marT="36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78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534571" y="211403"/>
            <a:ext cx="2348745" cy="246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323557" y="4392634"/>
            <a:ext cx="6513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BLOQUE 6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>
            <a:cxnSpLocks/>
          </p:cNvCxnSpPr>
          <p:nvPr/>
        </p:nvCxnSpPr>
        <p:spPr>
          <a:xfrm flipV="1">
            <a:off x="5767754" y="6091311"/>
            <a:ext cx="6203852" cy="28135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10" y="1597303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44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95ADC5F-7826-4399-9637-2A3627362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0" y="5972731"/>
            <a:ext cx="842432" cy="88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B0F6FA7-053E-4D0B-9A39-BFD608CD0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16" y="2154941"/>
            <a:ext cx="2899882" cy="173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245494"/>
              </p:ext>
            </p:extLst>
          </p:nvPr>
        </p:nvGraphicFramePr>
        <p:xfrm>
          <a:off x="3643953" y="74301"/>
          <a:ext cx="7525796" cy="6271914"/>
        </p:xfrm>
        <a:graphic>
          <a:graphicData uri="http://schemas.openxmlformats.org/drawingml/2006/table">
            <a:tbl>
              <a:tblPr/>
              <a:tblGrid>
                <a:gridCol w="4460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Empresa</a:t>
                      </a:r>
                      <a:endParaRPr lang="es-MX" sz="17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Nombres Operador (es)</a:t>
                      </a:r>
                      <a:endParaRPr lang="es-MX" sz="17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247">
                <a:tc row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de Carga Fema, S.A. de C.V.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Mauro Rosales Hernández</a:t>
                      </a:r>
                      <a:endParaRPr lang="es-MX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Domingo Vargas Luna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Silverio López Maldonado 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Alejandro Luna Sanabria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Gabriel Ramírez Salazar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Alfredo Olivares Campos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Sergio Isac Zavala Delgado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Sabas Domínguez Cruz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Juan Manuel Vázquez Castro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Pedro Lozano Guerrero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Víctor Manuel Barrueta Ruíz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Isacher Montiel Cedillo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Jorge Valente Vargas García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24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Alfredo Castro Rodríguez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6" marR="4146" marT="4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887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Autotransportes Especializados GAMA, S.A. de C.V.</a:t>
                      </a:r>
                      <a:endParaRPr lang="es-MX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Enrique López Trujillo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688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Eddie Renteral Beltrán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688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Fernando Robles García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688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Herculano Juan González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68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Servicio de Grúas Santa Fe, S.A. de C.V.</a:t>
                      </a:r>
                      <a:endParaRPr lang="es-MX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Miguel de la Cruz Cruz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688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7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Transportadora y Distribuidora Isabel. S.A. de C.V.</a:t>
                      </a:r>
                      <a:endParaRPr lang="es-MX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Joel Tapia Russi</a:t>
                      </a:r>
                      <a:endParaRPr lang="es-MX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688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7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Ángel Isabel Rodríguez Martínez</a:t>
                      </a:r>
                      <a:endParaRPr lang="es-MX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11" marR="6911" marT="69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30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534571" y="211403"/>
            <a:ext cx="2348745" cy="246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970671" y="4392634"/>
            <a:ext cx="5866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BLOQUE 7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>
            <a:cxnSpLocks/>
          </p:cNvCxnSpPr>
          <p:nvPr/>
        </p:nvCxnSpPr>
        <p:spPr>
          <a:xfrm flipV="1">
            <a:off x="5767754" y="6091311"/>
            <a:ext cx="6203852" cy="28135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10" y="1597303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05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95ADC5F-7826-4399-9637-2A3627362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0" y="5972731"/>
            <a:ext cx="842432" cy="88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2ECEB9E-DB94-476A-BB39-2D7782D77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32" y="2169009"/>
            <a:ext cx="2899882" cy="173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923770"/>
              </p:ext>
            </p:extLst>
          </p:nvPr>
        </p:nvGraphicFramePr>
        <p:xfrm>
          <a:off x="3787290" y="68242"/>
          <a:ext cx="7122306" cy="6280771"/>
        </p:xfrm>
        <a:graphic>
          <a:graphicData uri="http://schemas.openxmlformats.org/drawingml/2006/table">
            <a:tbl>
              <a:tblPr/>
              <a:tblGrid>
                <a:gridCol w="4029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2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Empresa</a:t>
                      </a:r>
                      <a:endParaRPr lang="es-MX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Nombres Operador (es)</a:t>
                      </a:r>
                      <a:endParaRPr lang="es-MX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77">
                <a:tc rowSpan="2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Flensa</a:t>
                      </a:r>
                      <a:r>
                        <a:rPr lang="es-MX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S.A. de C.V.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Alfonso Duran García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Arturo Blanco Ortiz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Román Ayala Macias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Adán González Padrón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Rubén Lara Navarro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Moisés Jiménez Laguna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Gustavo Lara Navarro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Agustín Nito Roque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Federico Corona Sánchez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Francisco Nicanor Canto Domínguez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Gilberto Hernández Abysobi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Jorge Nava Callejas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Francisco Bárcenas López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Luis Corona Sánchez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Luis Guerrero González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Leonel Hernández Pérez 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Luciano Peña Peralta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Miguel Ángel Trujillo Martínez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Raúl de la Portilla Rodríguez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Rodolfo Sierra Grimaldo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 Pérez Reséndiz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30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Sabino </a:t>
                      </a:r>
                      <a:r>
                        <a:rPr lang="pt-BR" sz="16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Muñiz</a:t>
                      </a:r>
                      <a:r>
                        <a:rPr lang="pt-B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Covarrubias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4" marR="4034" marT="4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9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534571" y="211403"/>
            <a:ext cx="2348745" cy="246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633046" y="4392634"/>
            <a:ext cx="62038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BLOQUE 8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>
            <a:cxnSpLocks/>
          </p:cNvCxnSpPr>
          <p:nvPr/>
        </p:nvCxnSpPr>
        <p:spPr>
          <a:xfrm flipV="1">
            <a:off x="5767754" y="6091311"/>
            <a:ext cx="6203852" cy="28135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10" y="1597303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92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95ADC5F-7826-4399-9637-2A3627362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0" y="5972731"/>
            <a:ext cx="842432" cy="88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570C038-39C5-4EF6-888D-6BE24584E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76" y="2132721"/>
            <a:ext cx="2899882" cy="173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829461"/>
              </p:ext>
            </p:extLst>
          </p:nvPr>
        </p:nvGraphicFramePr>
        <p:xfrm>
          <a:off x="3926414" y="362585"/>
          <a:ext cx="7164803" cy="5413202"/>
        </p:xfrm>
        <a:graphic>
          <a:graphicData uri="http://schemas.openxmlformats.org/drawingml/2006/table">
            <a:tbl>
              <a:tblPr/>
              <a:tblGrid>
                <a:gridCol w="4414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Empresa 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Nombres Operador (es)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41">
                <a:tc row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Express MILAC, S.A. de C.V.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Martin Barajas Gutiérrez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Jesús Delgado Villanueva 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Wilfrido Espinoza Rodríguez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Juan Carlos Godínez Guzmán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Alejandro Moreno Jaramillo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Mariano Moreno Jaramillo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Ubaldo Moreno Jaramillo 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Cirilo Moreno Rodríguez 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Alfonso Muñoz Camuñez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Juan Manuel Ortega Guzmán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Rodolfo Alvino Puga Osuna 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Medrano Sánchez Sánchez 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Javier Sandate Álvarez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 Express La Silla, S.A. de C.V.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Daniel Reyna Reyna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74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 MG, S.A. de C.V.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Luis Ascencio Porcayo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 Santos Lara Nieves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07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Juan Carlos Escobar Camacho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" marR="3609" marT="36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99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534571" y="211403"/>
            <a:ext cx="2348745" cy="246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633046" y="4392634"/>
            <a:ext cx="62038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BLOQUE 9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>
            <a:cxnSpLocks/>
          </p:cNvCxnSpPr>
          <p:nvPr/>
        </p:nvCxnSpPr>
        <p:spPr>
          <a:xfrm flipV="1">
            <a:off x="5767754" y="6091311"/>
            <a:ext cx="6203852" cy="28135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10" y="1597303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13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95ADC5F-7826-4399-9637-2A3627362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0" y="5972731"/>
            <a:ext cx="842432" cy="88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F6EF9D9-62E2-4B08-9F5B-67E5BF447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448" y="2183076"/>
            <a:ext cx="2899882" cy="173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278021"/>
              </p:ext>
            </p:extLst>
          </p:nvPr>
        </p:nvGraphicFramePr>
        <p:xfrm>
          <a:off x="434468" y="869021"/>
          <a:ext cx="7795131" cy="4518909"/>
        </p:xfrm>
        <a:graphic>
          <a:graphicData uri="http://schemas.openxmlformats.org/drawingml/2006/table">
            <a:tbl>
              <a:tblPr/>
              <a:tblGrid>
                <a:gridCol w="449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6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Empresa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Operador (es)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61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Unidos Castañeda, S.A.P.I. de C.V.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Efrén Sánchez 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Gerardo Ramírez Garay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Rosendo Pérez García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611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Trelsa</a:t>
                      </a: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S.A. </a:t>
                      </a:r>
                      <a:r>
                        <a:rPr lang="es-MX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C.V.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Javier Piña Bravo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Silvestre Salinas Vázquez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54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Ciriaco Felipe Jaramillo Martínez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Guillermo Herrara Snovball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54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Daniel Gonzalo Jaramillo Araujo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Rogelio González Pérez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54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Corporativo Logístico VEO, S. de R.L. de C.V.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Wualfren Guardiola Espinoza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Enrique Olvera Moreno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45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534571" y="211403"/>
            <a:ext cx="2348745" cy="246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633047" y="3506371"/>
            <a:ext cx="44453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BLOQUE 1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>
            <a:cxnSpLocks/>
          </p:cNvCxnSpPr>
          <p:nvPr/>
        </p:nvCxnSpPr>
        <p:spPr>
          <a:xfrm flipV="1">
            <a:off x="5767754" y="6091311"/>
            <a:ext cx="6203852" cy="28135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10" y="1597303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6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7976382" y="317300"/>
            <a:ext cx="2961128" cy="3111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281355" y="4083146"/>
            <a:ext cx="112395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prstClr val="black"/>
                </a:solidFill>
                <a:latin typeface="Arial Narrow" panose="020B0606020202030204" pitchFamily="34" charset="0"/>
              </a:rPr>
              <a:t>!FELICIDADES A TODOS NUESTROS OPERADORES,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prstClr val="black"/>
                </a:solidFill>
                <a:latin typeface="Arial Narrow" panose="020B0606020202030204" pitchFamily="34" charset="0"/>
              </a:rPr>
              <a:t>POR SU ENTREGA Y DEDICACIÓN¡</a:t>
            </a:r>
            <a:endParaRPr kumimoji="0" lang="es-E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/>
          <p:nvPr/>
        </p:nvCxnSpPr>
        <p:spPr>
          <a:xfrm>
            <a:off x="2736132" y="5908430"/>
            <a:ext cx="6189784" cy="0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37" y="689111"/>
            <a:ext cx="4178174" cy="250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35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3CFEF2-3179-4C50-93B4-5956CC29A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77600"/>
              </p:ext>
            </p:extLst>
          </p:nvPr>
        </p:nvGraphicFramePr>
        <p:xfrm>
          <a:off x="3685736" y="285460"/>
          <a:ext cx="7788812" cy="5909266"/>
        </p:xfrm>
        <a:graphic>
          <a:graphicData uri="http://schemas.openxmlformats.org/drawingml/2006/table">
            <a:tbl>
              <a:tblPr/>
              <a:tblGrid>
                <a:gridCol w="3368779">
                  <a:extLst>
                    <a:ext uri="{9D8B030D-6E8A-4147-A177-3AD203B41FA5}">
                      <a16:colId xmlns:a16="http://schemas.microsoft.com/office/drawing/2014/main" val="3175511700"/>
                    </a:ext>
                  </a:extLst>
                </a:gridCol>
                <a:gridCol w="4420033">
                  <a:extLst>
                    <a:ext uri="{9D8B030D-6E8A-4147-A177-3AD203B41FA5}">
                      <a16:colId xmlns:a16="http://schemas.microsoft.com/office/drawing/2014/main" val="332073300"/>
                    </a:ext>
                  </a:extLst>
                </a:gridCol>
              </a:tblGrid>
              <a:tr h="30483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Empresa 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Nombres Operador (es)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815886"/>
                  </a:ext>
                </a:extLst>
              </a:tr>
              <a:tr h="304831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Autocarga Pelusqui, S.A. de C.V.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Antonio Morales Ramos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935070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Carlos Donaciano Avilés Alemán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133667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Joel Colin Bernal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490384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Juan José Desales Ornelas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539856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Martin Sanabria Dávila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490288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Oscar Mauricio Romero Serrano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48226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Rogelio Esquivel Nava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32751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Sergio Miranda Esquivel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95695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José Juan Sánchez Cortéz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015952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Francisco Rafael Benítez Manjarez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891424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Guillermo Vilchis Castillo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87238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Héctor Hernández Gutiérrez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822175"/>
                  </a:ext>
                </a:extLst>
              </a:tr>
              <a:tr h="30483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Innovación </a:t>
                      </a:r>
                      <a:r>
                        <a:rPr lang="es-E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Logika</a:t>
                      </a: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en Transporte, S.A. de C.V.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Gerónimo Juárez Soto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46862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Ramiro Montes Sánchez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265370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Miguel Jaime Galicia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558631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Antonio Martínez Chávez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539633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Bernabé </a:t>
                      </a:r>
                      <a:r>
                        <a:rPr lang="es-MX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Meleza</a:t>
                      </a:r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Méndez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203469"/>
                  </a:ext>
                </a:extLst>
              </a:tr>
              <a:tr h="30483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José Fernando González López</a:t>
                      </a:r>
                    </a:p>
                  </a:txBody>
                  <a:tcPr marL="6214" marR="6214" marT="62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127917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5AC48DA5-4D0A-46D1-B1E5-556B2FEA91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0" y="5972731"/>
            <a:ext cx="842432" cy="88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584BDA7-823E-4DAA-A62A-FA6BE6B68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45" y="2197144"/>
            <a:ext cx="2899882" cy="173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46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534571" y="211403"/>
            <a:ext cx="2348745" cy="246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633047" y="3506371"/>
            <a:ext cx="44453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BLOQUE 2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>
            <a:cxnSpLocks/>
          </p:cNvCxnSpPr>
          <p:nvPr/>
        </p:nvCxnSpPr>
        <p:spPr>
          <a:xfrm flipV="1">
            <a:off x="5767754" y="6091311"/>
            <a:ext cx="6203852" cy="28135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10" y="1597303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71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AC48DA5-4D0A-46D1-B1E5-556B2FEA91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0" y="5972731"/>
            <a:ext cx="842432" cy="88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8B744D5A-D518-41C7-B96A-E93FBCF67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45" y="2197144"/>
            <a:ext cx="2899882" cy="173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48794"/>
              </p:ext>
            </p:extLst>
          </p:nvPr>
        </p:nvGraphicFramePr>
        <p:xfrm>
          <a:off x="4206369" y="54777"/>
          <a:ext cx="6683703" cy="6333339"/>
        </p:xfrm>
        <a:graphic>
          <a:graphicData uri="http://schemas.openxmlformats.org/drawingml/2006/table">
            <a:tbl>
              <a:tblPr/>
              <a:tblGrid>
                <a:gridCol w="3386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7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EMPRESA</a:t>
                      </a:r>
                      <a:endParaRPr lang="es-MX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Nombres Operador (es)</a:t>
                      </a: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4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MUMOR, S.A. de C.V.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Humberto Flores Mateos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Chávez Reyes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4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García y Mirafuentes, S.A. de C.V.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Alfredo Ugalde Hernández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Moisés Aaron Corona García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434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Gas de México, S.A. de C.V.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Antonio Sánchez Galván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Cornelio Herrera Camacho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Socorro Vega Arias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Marcos Rodríguez Estrada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Nicolas Lozano Moreno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434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Mineros del Cobre, S.A. de C.V.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Sergio Fernández Organista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Luis Arturo Flores Ávila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Juan Manuel Legorreta Vega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Fernando Sosa González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293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Jesús Sadot Macías Macías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243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Elola, S.A. de C.V.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Filemón Granados Guzmán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243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Eleazar Ortiz Canchola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70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Salvador Vicencio Delgado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0" marR="4140" marT="4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81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Autofletes Chihuahua, S.A. de C.V.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" marR="6210" marT="62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Martin Pascual Aguilar Paredes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" marR="6210" marT="62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8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Luis Medina Jaquez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" marR="6210" marT="62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8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Francisco Javier Castillo Martínez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" marR="6210" marT="62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75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534571" y="211403"/>
            <a:ext cx="2348745" cy="246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633047" y="3506371"/>
            <a:ext cx="44453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BLOQUE 3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>
            <a:cxnSpLocks/>
          </p:cNvCxnSpPr>
          <p:nvPr/>
        </p:nvCxnSpPr>
        <p:spPr>
          <a:xfrm flipV="1">
            <a:off x="5767754" y="6091311"/>
            <a:ext cx="6203852" cy="28135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10" y="1597303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50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95ADC5F-7826-4399-9637-2A3627362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0" y="5972731"/>
            <a:ext cx="842432" cy="88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57FC1652-0F78-4FF9-93DD-41DAD89FF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69008"/>
            <a:ext cx="2899882" cy="173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638702"/>
              </p:ext>
            </p:extLst>
          </p:nvPr>
        </p:nvGraphicFramePr>
        <p:xfrm>
          <a:off x="3508285" y="154748"/>
          <a:ext cx="7844338" cy="5889396"/>
        </p:xfrm>
        <a:graphic>
          <a:graphicData uri="http://schemas.openxmlformats.org/drawingml/2006/table">
            <a:tbl>
              <a:tblPr/>
              <a:tblGrid>
                <a:gridCol w="430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5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2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Empresa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Nombres Operador (es)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Transcooler, S.A. de C.V.</a:t>
                      </a:r>
                      <a:endParaRPr lang="es-MX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Alegría Arias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Juan Carlos Escobar Vidaure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258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Multivias</a:t>
                      </a: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Logísticas, S.A. de C.V.</a:t>
                      </a:r>
                      <a:endParaRPr lang="es-MX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Alejandro Zamora Flores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Edgar David Flores Esquivel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Francisco Méndez Sánchez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Víctor Guerrero Morín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2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SEPSA Custodia de Valores, S.A. de </a:t>
                      </a:r>
                      <a:r>
                        <a:rPr lang="pt-BR" sz="18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C.V.</a:t>
                      </a:r>
                      <a:endParaRPr lang="es-MX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Miguel Zea Alamilla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Transglez Especializados, S.A. de C.V.</a:t>
                      </a:r>
                      <a:endParaRPr lang="es-MX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Marco Antonio Evelio Cervantes Robles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258"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Prisa, S.A. de C.V.</a:t>
                      </a:r>
                      <a:endParaRPr lang="es-MX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Juan Carlos Correa Vidrio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Ruperto Flores Redonda 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Cipriano Flores Redonda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Vicente Tomás Juárez Quino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Saúl González Santana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Guadalupe Gutiérrez González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 Jesús Guzmán Vázquez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825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y Especialidades Químicas, S.A. de C.V.</a:t>
                      </a:r>
                      <a:endParaRPr lang="es-MX" sz="18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Roberto Mauricio Benavides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Felipe Torres Villanueva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825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Rodolfo Luna Alegría</a:t>
                      </a:r>
                    </a:p>
                  </a:txBody>
                  <a:tcPr marL="47585" marR="47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07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AE38DA-8366-41BC-9568-5765EA9610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534571" y="211403"/>
            <a:ext cx="2348745" cy="2468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712DD52-C050-4A8E-9A3A-942007BEFB56}"/>
              </a:ext>
            </a:extLst>
          </p:cNvPr>
          <p:cNvSpPr txBox="1"/>
          <p:nvPr/>
        </p:nvSpPr>
        <p:spPr>
          <a:xfrm>
            <a:off x="323557" y="4392634"/>
            <a:ext cx="6513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BLOQUE 4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5F7008B-CCB2-4815-B62A-4C33CBEF3470}"/>
              </a:ext>
            </a:extLst>
          </p:cNvPr>
          <p:cNvCxnSpPr>
            <a:cxnSpLocks/>
          </p:cNvCxnSpPr>
          <p:nvPr/>
        </p:nvCxnSpPr>
        <p:spPr>
          <a:xfrm flipV="1">
            <a:off x="5767754" y="6091311"/>
            <a:ext cx="6203852" cy="28135"/>
          </a:xfrm>
          <a:prstGeom prst="line">
            <a:avLst/>
          </a:prstGeom>
          <a:ln w="155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DC6665-F115-4BC1-A1B9-40B60A390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10" y="1597303"/>
            <a:ext cx="5191048" cy="311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76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C5184C7-84EA-486D-8468-87C7243342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25438"/>
          <a:stretch/>
        </p:blipFill>
        <p:spPr>
          <a:xfrm>
            <a:off x="0" y="5972731"/>
            <a:ext cx="842432" cy="8852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F487CEB0-0192-44FA-BBCD-9EE2F3D2C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720" y="2173489"/>
            <a:ext cx="2899882" cy="173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0478"/>
              </p:ext>
            </p:extLst>
          </p:nvPr>
        </p:nvGraphicFramePr>
        <p:xfrm>
          <a:off x="712251" y="81884"/>
          <a:ext cx="7995020" cy="6325188"/>
        </p:xfrm>
        <a:graphic>
          <a:graphicData uri="http://schemas.openxmlformats.org/drawingml/2006/table">
            <a:tbl>
              <a:tblPr/>
              <a:tblGrid>
                <a:gridCol w="4719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5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6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Empresa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Nombres Operador (es)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Autotransportes </a:t>
                      </a:r>
                      <a:r>
                        <a:rPr lang="es-MX" sz="18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Pilot</a:t>
                      </a: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S.A. de C.V.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Alejandro Orozco Guillen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Ciro Moreno Alcántara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Díaz Díaz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Antonio Hernández </a:t>
                      </a:r>
                      <a:r>
                        <a:rPr lang="es-MX" sz="18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Arriaga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Adan Núñez Ávila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8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Autotransportes de Carga Cuauhtémoc, S.A. de C.V.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Bernardino Martinez Mendoza  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68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</a:t>
                      </a:r>
                      <a:r>
                        <a:rPr lang="es-MX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K, S.A. de C.V.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Eduardo Fregoso Bernal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6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Raúl Fernández Martínez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6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de Jesús Jauregui González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68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</a:t>
                      </a:r>
                      <a:r>
                        <a:rPr lang="pt-BR" sz="18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Innovativos</a:t>
                      </a:r>
                      <a:r>
                        <a:rPr lang="pt-BR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S.A. de </a:t>
                      </a:r>
                      <a:r>
                        <a:rPr lang="pt-BR" sz="18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C.V.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Miguel Martinez García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6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Gerardo Zambrano Carrasco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6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Rafael Ayala Hernández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1" marR="5391" marT="53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123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 Carga, S.A. DE C.V.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Adolfo Gallardo Eligio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Emilio Leonardo González Eliseo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Raymundo Cuevas Martínez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Ricardo Adame Avalos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239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Transportes MON-RO, S.A. de C.V.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Emigdio Rodríguez Guerrero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Honorio Montes Jaramillo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Hugo Guadalupe Gaytán Mijares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Manuel Oyervidez Gómez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Miguel Ángel Cardona López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3" marR="2903" marT="2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26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1162</Words>
  <Application>Microsoft Office PowerPoint</Application>
  <PresentationFormat>Panorámica</PresentationFormat>
  <Paragraphs>243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Usuario 016</cp:lastModifiedBy>
  <cp:revision>5</cp:revision>
  <dcterms:modified xsi:type="dcterms:W3CDTF">2019-12-16T17:54:29Z</dcterms:modified>
</cp:coreProperties>
</file>